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sldIdLst>
    <p:sldId id="256" r:id="rId2"/>
    <p:sldId id="295" r:id="rId3"/>
    <p:sldId id="307" r:id="rId4"/>
    <p:sldId id="283" r:id="rId5"/>
    <p:sldId id="284" r:id="rId6"/>
    <p:sldId id="285" r:id="rId7"/>
    <p:sldId id="287" r:id="rId8"/>
    <p:sldId id="276" r:id="rId9"/>
    <p:sldId id="274" r:id="rId10"/>
    <p:sldId id="277" r:id="rId11"/>
    <p:sldId id="289" r:id="rId12"/>
    <p:sldId id="291" r:id="rId13"/>
    <p:sldId id="301" r:id="rId14"/>
    <p:sldId id="304" r:id="rId15"/>
    <p:sldId id="305" r:id="rId16"/>
    <p:sldId id="3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6A249-B995-40E2-A961-FBAD39CB9ABD}" v="1" dt="2021-12-15T22:14:41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 bansal" userId="3a2cd67c327132da" providerId="LiveId" clId="{C146A249-B995-40E2-A961-FBAD39CB9ABD}"/>
    <pc:docChg chg="custSel modSld">
      <pc:chgData name="lokesh bansal" userId="3a2cd67c327132da" providerId="LiveId" clId="{C146A249-B995-40E2-A961-FBAD39CB9ABD}" dt="2021-12-15T22:16:04.846" v="24" actId="1076"/>
      <pc:docMkLst>
        <pc:docMk/>
      </pc:docMkLst>
      <pc:sldChg chg="addSp delSp modSp mod delAnim modAnim">
        <pc:chgData name="lokesh bansal" userId="3a2cd67c327132da" providerId="LiveId" clId="{C146A249-B995-40E2-A961-FBAD39CB9ABD}" dt="2021-12-15T22:16:04.846" v="24" actId="1076"/>
        <pc:sldMkLst>
          <pc:docMk/>
          <pc:sldMk cId="1686003533" sldId="304"/>
        </pc:sldMkLst>
        <pc:spChg chg="add del mod">
          <ac:chgData name="lokesh bansal" userId="3a2cd67c327132da" providerId="LiveId" clId="{C146A249-B995-40E2-A961-FBAD39CB9ABD}" dt="2021-12-15T21:58:06.008" v="1" actId="478"/>
          <ac:spMkLst>
            <pc:docMk/>
            <pc:sldMk cId="1686003533" sldId="304"/>
            <ac:spMk id="3" creationId="{70F76FAF-C43B-4D9B-9149-CD4710969027}"/>
          </ac:spMkLst>
        </pc:spChg>
        <pc:spChg chg="mod">
          <ac:chgData name="lokesh bansal" userId="3a2cd67c327132da" providerId="LiveId" clId="{C146A249-B995-40E2-A961-FBAD39CB9ABD}" dt="2021-12-15T22:15:54.754" v="21" actId="1076"/>
          <ac:spMkLst>
            <pc:docMk/>
            <pc:sldMk cId="1686003533" sldId="304"/>
            <ac:spMk id="12" creationId="{00000000-0000-0000-0000-000000000000}"/>
          </ac:spMkLst>
        </pc:spChg>
        <pc:picChg chg="add mod">
          <ac:chgData name="lokesh bansal" userId="3a2cd67c327132da" providerId="LiveId" clId="{C146A249-B995-40E2-A961-FBAD39CB9ABD}" dt="2021-12-15T22:16:04.846" v="24" actId="1076"/>
          <ac:picMkLst>
            <pc:docMk/>
            <pc:sldMk cId="1686003533" sldId="304"/>
            <ac:picMk id="4" creationId="{BF38D112-ECFD-4779-8265-27753C50FD3D}"/>
          </ac:picMkLst>
        </pc:picChg>
        <pc:picChg chg="del">
          <ac:chgData name="lokesh bansal" userId="3a2cd67c327132da" providerId="LiveId" clId="{C146A249-B995-40E2-A961-FBAD39CB9ABD}" dt="2021-12-15T21:57:57.528" v="0" actId="478"/>
          <ac:picMkLst>
            <pc:docMk/>
            <pc:sldMk cId="1686003533" sldId="304"/>
            <ac:picMk id="9" creationId="{00000000-0000-0000-0000-000000000000}"/>
          </ac:picMkLst>
        </pc:picChg>
      </pc:sldChg>
    </pc:docChg>
  </pc:docChgLst>
  <pc:docChgLst>
    <pc:chgData name="lokesh bansal" userId="3a2cd67c327132da" providerId="LiveId" clId="{7CF7DBD4-C844-4EF4-8F5A-CE6C5BA16C8A}"/>
    <pc:docChg chg="undo custSel addSld delSld modSld">
      <pc:chgData name="lokesh bansal" userId="3a2cd67c327132da" providerId="LiveId" clId="{7CF7DBD4-C844-4EF4-8F5A-CE6C5BA16C8A}" dt="2021-09-26T18:28:35.567" v="226" actId="47"/>
      <pc:docMkLst>
        <pc:docMk/>
      </pc:docMkLst>
      <pc:sldChg chg="modSp mod">
        <pc:chgData name="lokesh bansal" userId="3a2cd67c327132da" providerId="LiveId" clId="{7CF7DBD4-C844-4EF4-8F5A-CE6C5BA16C8A}" dt="2021-09-20T10:37:36.542" v="221" actId="20577"/>
        <pc:sldMkLst>
          <pc:docMk/>
          <pc:sldMk cId="4013282467" sldId="256"/>
        </pc:sldMkLst>
        <pc:graphicFrameChg chg="mod modGraphic">
          <ac:chgData name="lokesh bansal" userId="3a2cd67c327132da" providerId="LiveId" clId="{7CF7DBD4-C844-4EF4-8F5A-CE6C5BA16C8A}" dt="2021-09-20T10:37:36.542" v="221" actId="20577"/>
          <ac:graphicFrameMkLst>
            <pc:docMk/>
            <pc:sldMk cId="4013282467" sldId="256"/>
            <ac:graphicFrameMk id="6" creationId="{00000000-0000-0000-0000-000000000000}"/>
          </ac:graphicFrameMkLst>
        </pc:graphicFrameChg>
      </pc:sldChg>
      <pc:sldChg chg="del">
        <pc:chgData name="lokesh bansal" userId="3a2cd67c327132da" providerId="LiveId" clId="{7CF7DBD4-C844-4EF4-8F5A-CE6C5BA16C8A}" dt="2021-09-26T18:28:28.939" v="225" actId="47"/>
        <pc:sldMkLst>
          <pc:docMk/>
          <pc:sldMk cId="3986771240" sldId="288"/>
        </pc:sldMkLst>
      </pc:sldChg>
      <pc:sldChg chg="add del">
        <pc:chgData name="lokesh bansal" userId="3a2cd67c327132da" providerId="LiveId" clId="{7CF7DBD4-C844-4EF4-8F5A-CE6C5BA16C8A}" dt="2021-09-26T18:28:25.493" v="224" actId="47"/>
        <pc:sldMkLst>
          <pc:docMk/>
          <pc:sldMk cId="3597007404" sldId="290"/>
        </pc:sldMkLst>
      </pc:sldChg>
      <pc:sldChg chg="del">
        <pc:chgData name="lokesh bansal" userId="3a2cd67c327132da" providerId="LiveId" clId="{7CF7DBD4-C844-4EF4-8F5A-CE6C5BA16C8A}" dt="2021-09-26T18:28:35.567" v="226" actId="47"/>
        <pc:sldMkLst>
          <pc:docMk/>
          <pc:sldMk cId="796088496" sldId="293"/>
        </pc:sldMkLst>
      </pc:sldChg>
      <pc:sldChg chg="del">
        <pc:chgData name="lokesh bansal" userId="3a2cd67c327132da" providerId="LiveId" clId="{7CF7DBD4-C844-4EF4-8F5A-CE6C5BA16C8A}" dt="2021-09-09T04:28:42.272" v="7" actId="47"/>
        <pc:sldMkLst>
          <pc:docMk/>
          <pc:sldMk cId="2610773484" sldId="294"/>
        </pc:sldMkLst>
      </pc:sldChg>
      <pc:sldChg chg="del">
        <pc:chgData name="lokesh bansal" userId="3a2cd67c327132da" providerId="LiveId" clId="{7CF7DBD4-C844-4EF4-8F5A-CE6C5BA16C8A}" dt="2021-09-09T04:26:04.884" v="0" actId="47"/>
        <pc:sldMkLst>
          <pc:docMk/>
          <pc:sldMk cId="51537710" sldId="297"/>
        </pc:sldMkLst>
      </pc:sldChg>
      <pc:sldChg chg="del">
        <pc:chgData name="lokesh bansal" userId="3a2cd67c327132da" providerId="LiveId" clId="{7CF7DBD4-C844-4EF4-8F5A-CE6C5BA16C8A}" dt="2021-09-09T04:27:25.767" v="6" actId="47"/>
        <pc:sldMkLst>
          <pc:docMk/>
          <pc:sldMk cId="877721717" sldId="298"/>
        </pc:sldMkLst>
      </pc:sldChg>
      <pc:sldChg chg="del">
        <pc:chgData name="lokesh bansal" userId="3a2cd67c327132da" providerId="LiveId" clId="{7CF7DBD4-C844-4EF4-8F5A-CE6C5BA16C8A}" dt="2021-09-09T04:27:22.846" v="5" actId="47"/>
        <pc:sldMkLst>
          <pc:docMk/>
          <pc:sldMk cId="3845399030" sldId="299"/>
        </pc:sldMkLst>
      </pc:sldChg>
      <pc:sldChg chg="del">
        <pc:chgData name="lokesh bansal" userId="3a2cd67c327132da" providerId="LiveId" clId="{7CF7DBD4-C844-4EF4-8F5A-CE6C5BA16C8A}" dt="2021-09-09T04:27:11.627" v="4" actId="47"/>
        <pc:sldMkLst>
          <pc:docMk/>
          <pc:sldMk cId="2868491329" sldId="302"/>
        </pc:sldMkLst>
      </pc:sldChg>
      <pc:sldChg chg="del">
        <pc:chgData name="lokesh bansal" userId="3a2cd67c327132da" providerId="LiveId" clId="{7CF7DBD4-C844-4EF4-8F5A-CE6C5BA16C8A}" dt="2021-09-09T04:26:14.218" v="3" actId="47"/>
        <pc:sldMkLst>
          <pc:docMk/>
          <pc:sldMk cId="190312092" sldId="308"/>
        </pc:sldMkLst>
      </pc:sldChg>
      <pc:sldChg chg="del">
        <pc:chgData name="lokesh bansal" userId="3a2cd67c327132da" providerId="LiveId" clId="{7CF7DBD4-C844-4EF4-8F5A-CE6C5BA16C8A}" dt="2021-09-09T04:26:12.033" v="2" actId="47"/>
        <pc:sldMkLst>
          <pc:docMk/>
          <pc:sldMk cId="3341715687" sldId="309"/>
        </pc:sldMkLst>
      </pc:sldChg>
      <pc:sldChg chg="del">
        <pc:chgData name="lokesh bansal" userId="3a2cd67c327132da" providerId="LiveId" clId="{7CF7DBD4-C844-4EF4-8F5A-CE6C5BA16C8A}" dt="2021-09-09T04:26:09.343" v="1" actId="47"/>
        <pc:sldMkLst>
          <pc:docMk/>
          <pc:sldMk cId="3749729143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7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3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5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4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5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6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EC8FC-1DB1-472C-B76B-E2B7CBB1D23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10F8E-5C12-4994-AB01-96723EE9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ensorflow-object-detection-tutorial/" TargetMode="External"/><Relationship Id="rId2" Type="http://schemas.openxmlformats.org/officeDocument/2006/relationships/hyperlink" Target="http://www.electroluminescent-provider.com/elisa-automatic-landing-syste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1999" cy="744582"/>
          </a:xfrm>
        </p:spPr>
        <p:txBody>
          <a:bodyPr>
            <a:noAutofit/>
          </a:bodyPr>
          <a:lstStyle/>
          <a:p>
            <a:r>
              <a:rPr lang="en-US" sz="2800" b="1" dirty="0"/>
              <a:t>Development of an Algorithm for Autonomous landing of a UAV on a Moving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26" y="783274"/>
            <a:ext cx="5745687" cy="3824473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 rot="15392949">
            <a:off x="6444273" y="1048350"/>
            <a:ext cx="1679645" cy="3480678"/>
          </a:xfrm>
          <a:prstGeom prst="arc">
            <a:avLst>
              <a:gd name="adj1" fmla="val 16217446"/>
              <a:gd name="adj2" fmla="val 218997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96146"/>
              </p:ext>
            </p:extLst>
          </p:nvPr>
        </p:nvGraphicFramePr>
        <p:xfrm>
          <a:off x="3226526" y="4775555"/>
          <a:ext cx="6079893" cy="1872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9893">
                  <a:extLst>
                    <a:ext uri="{9D8B030D-6E8A-4147-A177-3AD203B41FA5}">
                      <a16:colId xmlns:a16="http://schemas.microsoft.com/office/drawing/2014/main" val="3226956722"/>
                    </a:ext>
                  </a:extLst>
                </a:gridCol>
              </a:tblGrid>
              <a:tr h="14282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fr-CA" sz="2000" dirty="0">
                          <a:solidFill>
                            <a:schemeClr val="tx1"/>
                          </a:solidFill>
                        </a:rPr>
                        <a:t>Lokesh Bansal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MTech.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Robotics and Autonomous Systems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Robert Bosch Center for Cyber Physical Systems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Indian Institute of Science, Bangalore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9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282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7775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Circular Ellipsoid Detection and Tracking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803" y="2316507"/>
            <a:ext cx="8902816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416" y="2238309"/>
            <a:ext cx="4166935" cy="2754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0343" y="811530"/>
            <a:ext cx="1037190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enhance the accuracy of detection, Ellipsoid detection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this technique, the yellow and navy blue ellipses are obtained which focuses about the landing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accuracy of ellipsoid detection is quite higher than the circular line detection </a:t>
            </a:r>
          </a:p>
        </p:txBody>
      </p:sp>
    </p:spTree>
    <p:extLst>
      <p:ext uri="{BB962C8B-B14F-4D97-AF65-F5344CB8AC3E}">
        <p14:creationId xmlns:p14="http://schemas.microsoft.com/office/powerpoint/2010/main" val="123859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69" y="940519"/>
            <a:ext cx="5079274" cy="3386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92"/>
            <a:ext cx="12192000" cy="865310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Detection of </a:t>
            </a:r>
            <a:r>
              <a:rPr lang="en-US" sz="3400" b="1" dirty="0" err="1"/>
              <a:t>Heli</a:t>
            </a:r>
            <a:r>
              <a:rPr lang="en-US" sz="3400" b="1" dirty="0"/>
              <a:t>-Deck on a Ship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7443" y="940519"/>
            <a:ext cx="5204190" cy="3386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8169" y="4796497"/>
            <a:ext cx="102456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Target-</a:t>
            </a:r>
            <a:r>
              <a:rPr lang="en-US" dirty="0"/>
              <a:t> Detect and Track the center point of the Landing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Hough transform + Canny Circular Edge Detection, used to draw the two red circles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centers of the two circles are joined (blue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point of the line segment is the desired center point of the landing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yellow circle is drawn taking the center of the landing platform as circle’s center 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402183" y="2148978"/>
            <a:ext cx="2050868" cy="4846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65027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Video processing for </a:t>
            </a:r>
            <a:r>
              <a:rPr lang="en-US" sz="3400" b="1" dirty="0" err="1"/>
              <a:t>Landfiled</a:t>
            </a:r>
            <a:r>
              <a:rPr lang="en-US" sz="3400" b="1" dirty="0"/>
              <a:t> detection and tracking</a:t>
            </a:r>
          </a:p>
        </p:txBody>
      </p:sp>
      <p:pic>
        <p:nvPicPr>
          <p:cNvPr id="4" name="Picture 3" descr="C:\Users\hp\Pictures\Screenshots\Screenshot (163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6" t="18719" r="20746" b="6390"/>
          <a:stretch/>
        </p:blipFill>
        <p:spPr bwMode="auto">
          <a:xfrm>
            <a:off x="830954" y="1123410"/>
            <a:ext cx="2806338" cy="2168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hp\Pictures\Screenshots\Screenshot (190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18613" r="20689" b="6921"/>
          <a:stretch/>
        </p:blipFill>
        <p:spPr bwMode="auto">
          <a:xfrm>
            <a:off x="4494728" y="1123410"/>
            <a:ext cx="3013779" cy="2168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hp\Pictures\Screenshots\Screenshot (194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19613" r="20527" b="6651"/>
          <a:stretch/>
        </p:blipFill>
        <p:spPr bwMode="auto">
          <a:xfrm>
            <a:off x="8365943" y="1123410"/>
            <a:ext cx="2998744" cy="21684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hp\Pictures\Screenshots\Screenshot (196)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8" t="17983" r="20433" b="6548"/>
          <a:stretch/>
        </p:blipFill>
        <p:spPr bwMode="auto">
          <a:xfrm>
            <a:off x="844018" y="3750225"/>
            <a:ext cx="2806338" cy="2115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hp\Pictures\Screenshots\Screenshot (202)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1" t="18936" r="20866" b="6572"/>
          <a:stretch/>
        </p:blipFill>
        <p:spPr bwMode="auto">
          <a:xfrm>
            <a:off x="4507791" y="3750225"/>
            <a:ext cx="3013779" cy="2115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Users\hp\Pictures\Screenshots\Screenshot (207).pn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t="19229" r="20639" b="6902"/>
          <a:stretch/>
        </p:blipFill>
        <p:spPr bwMode="auto">
          <a:xfrm>
            <a:off x="8379005" y="3750225"/>
            <a:ext cx="2998745" cy="2115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8943" y="3297179"/>
            <a:ext cx="704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2628" y="3297323"/>
            <a:ext cx="74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63322" y="5865230"/>
            <a:ext cx="901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Frame- 167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1496" y="5841466"/>
            <a:ext cx="70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 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0487" y="5902777"/>
            <a:ext cx="739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Frame-k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44561" y="3278924"/>
            <a:ext cx="748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Frame- p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31694" y="6142229"/>
            <a:ext cx="43158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n, p, k, l lies in (1,167) &amp; n &lt; p &lt; k &lt;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frames = 167 for 5 seconds video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4675685" y="6142229"/>
            <a:ext cx="740664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 circles focuses on the landing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Through the red circles, the landing platform can be detected and tracked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5002" y="602087"/>
            <a:ext cx="739793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frames are from video of moving landing platform</a:t>
            </a:r>
          </a:p>
        </p:txBody>
      </p:sp>
    </p:spTree>
    <p:extLst>
      <p:ext uri="{BB962C8B-B14F-4D97-AF65-F5344CB8AC3E}">
        <p14:creationId xmlns:p14="http://schemas.microsoft.com/office/powerpoint/2010/main" val="402814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04" y="1404179"/>
            <a:ext cx="3175714" cy="2450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36" y="1407946"/>
            <a:ext cx="3365432" cy="2447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1323999"/>
            <a:ext cx="3821079" cy="259524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5739"/>
            <a:ext cx="10515600" cy="7278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Preliminary Intelligent Object detection using </a:t>
            </a:r>
            <a:r>
              <a:rPr lang="en-US" sz="3600" b="1" dirty="0" err="1"/>
              <a:t>Tensorflow</a:t>
            </a:r>
            <a:endParaRPr lang="en-US" sz="36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64473" y="4672149"/>
            <a:ext cx="10515600" cy="1780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ship is successfully detected and recognized.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Using Tensor Flow in Python- algorithm is developed for object detection by image processing.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Further the algorithm can be implemented with </a:t>
            </a:r>
            <a:r>
              <a:rPr lang="en-US" sz="2000" dirty="0" err="1">
                <a:latin typeface="+mn-lt"/>
              </a:rPr>
              <a:t>openCV</a:t>
            </a:r>
            <a:r>
              <a:rPr lang="en-US" sz="2000" dirty="0">
                <a:latin typeface="+mn-lt"/>
              </a:rPr>
              <a:t> library for real-time video detection.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4037" y="4048041"/>
            <a:ext cx="4436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Fig. –  Ship detection in marine environment</a:t>
            </a:r>
          </a:p>
        </p:txBody>
      </p:sp>
    </p:spTree>
    <p:extLst>
      <p:ext uri="{BB962C8B-B14F-4D97-AF65-F5344CB8AC3E}">
        <p14:creationId xmlns:p14="http://schemas.microsoft.com/office/powerpoint/2010/main" val="509730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" y="135874"/>
            <a:ext cx="12191999" cy="877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dirty="0"/>
              <a:t>As demonstrated in the video the Reinforcement Learning Algorithm is getting trained in the simulated Environment setup by Unreal Engine and </a:t>
            </a:r>
            <a:r>
              <a:rPr lang="en-US" sz="2400" b="1" dirty="0" err="1"/>
              <a:t>Airsim</a:t>
            </a:r>
            <a:endParaRPr lang="en-US" sz="2400" b="1" dirty="0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2791B5DB-0784-43F2-8E31-ED65DD3AD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574" y="1013529"/>
            <a:ext cx="10082213" cy="56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b="1" dirty="0"/>
              <a:t>Future 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1094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Implement the trained algorithm on a real drone.</a:t>
            </a:r>
          </a:p>
          <a:p>
            <a:r>
              <a:rPr lang="en-US" dirty="0"/>
              <a:t>Ensure that the animated simulated environment training will work in the real world.</a:t>
            </a:r>
          </a:p>
          <a:p>
            <a:r>
              <a:rPr lang="en-US" dirty="0"/>
              <a:t>Modify the Reinforcement Learning code to make autonomous landing (as of now the code is for autonomous navigation).</a:t>
            </a:r>
          </a:p>
          <a:p>
            <a:r>
              <a:rPr lang="en-US" dirty="0"/>
              <a:t>Formulate more sophisticated research problem and implement the developed algorithms and system on a real drone for a real world problem.</a:t>
            </a:r>
          </a:p>
        </p:txBody>
      </p:sp>
    </p:spTree>
    <p:extLst>
      <p:ext uri="{BB962C8B-B14F-4D97-AF65-F5344CB8AC3E}">
        <p14:creationId xmlns:p14="http://schemas.microsoft.com/office/powerpoint/2010/main" val="396890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0709"/>
          </a:xfrm>
        </p:spPr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2037"/>
            <a:ext cx="10515600" cy="542426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lvl="0"/>
            <a:r>
              <a:rPr lang="en-US" sz="1800" dirty="0"/>
              <a:t>Elisa. Instrumental Landing System. [</a:t>
            </a:r>
            <a:r>
              <a:rPr lang="en-US" sz="1800" u="sng" dirty="0">
                <a:hlinkClick r:id="rId2"/>
              </a:rPr>
              <a:t>http://www.electroluminescent-provider.com/elisa-automatic-landing-system/</a:t>
            </a:r>
            <a:r>
              <a:rPr lang="en-US" sz="1800" dirty="0"/>
              <a:t>] Accessed July 15, 2019.</a:t>
            </a:r>
          </a:p>
          <a:p>
            <a:r>
              <a:rPr lang="en-US" sz="1800" dirty="0"/>
              <a:t>Kurt. 2019. Object Detection Tutorial in </a:t>
            </a:r>
            <a:r>
              <a:rPr lang="en-US" sz="1800" dirty="0" err="1"/>
              <a:t>TensorFlow</a:t>
            </a:r>
            <a:r>
              <a:rPr lang="en-US" sz="1800" dirty="0"/>
              <a:t>: Real-Time Object Detection. [</a:t>
            </a:r>
            <a:r>
              <a:rPr lang="en-US" sz="1800" u="sng" dirty="0">
                <a:hlinkClick r:id="rId3"/>
              </a:rPr>
              <a:t>https://www.edureka.co/blog/tensorflow-object-detection-tutorial/</a:t>
            </a:r>
            <a:r>
              <a:rPr lang="en-US" sz="1800" dirty="0"/>
              <a:t>] Accessed September 05, 2019.</a:t>
            </a:r>
          </a:p>
          <a:p>
            <a:pPr lvl="0" algn="just"/>
            <a:r>
              <a:rPr lang="en-US" sz="1800" dirty="0" err="1"/>
              <a:t>Raksha</a:t>
            </a:r>
            <a:r>
              <a:rPr lang="en-US" sz="1800" dirty="0"/>
              <a:t> Rao K. “Autonomous landing of a quadrotor on stationary and moving platforms using only vision from an on-board monocular camera”. Thesis. Indian Institute of Technology, Madras, India. 2018.  </a:t>
            </a:r>
          </a:p>
          <a:p>
            <a:pPr lvl="0" algn="just"/>
            <a:r>
              <a:rPr lang="fr-CA" sz="1800" dirty="0"/>
              <a:t>Farid </a:t>
            </a:r>
            <a:r>
              <a:rPr lang="fr-CA" sz="1800" dirty="0" err="1"/>
              <a:t>Kendoul</a:t>
            </a:r>
            <a:r>
              <a:rPr lang="fr-CA" sz="1800" dirty="0"/>
              <a:t>. </a:t>
            </a:r>
            <a:r>
              <a:rPr lang="en-US" sz="1800" dirty="0"/>
              <a:t>“Survey of Advances in Guidance, Navigation, and Control of Unmanned Rotorcraft Systems”. Australian Research Centre for Aerospace Automation (ARCAA), Australia and CSIRO ICT Centre, Australia. 2011</a:t>
            </a:r>
          </a:p>
          <a:p>
            <a:pPr lvl="0" algn="just"/>
            <a:r>
              <a:rPr lang="en-US" sz="1800" dirty="0"/>
              <a:t>Satish Kumar V., </a:t>
            </a:r>
            <a:r>
              <a:rPr lang="en-US" sz="1800" dirty="0" err="1"/>
              <a:t>Sudesh</a:t>
            </a:r>
            <a:r>
              <a:rPr lang="en-US" sz="1800" dirty="0"/>
              <a:t> K. </a:t>
            </a:r>
            <a:r>
              <a:rPr lang="en-US" sz="1800" dirty="0" err="1"/>
              <a:t>Kashyap</a:t>
            </a:r>
            <a:r>
              <a:rPr lang="en-US" sz="1800" baseline="30000" dirty="0"/>
              <a:t>*</a:t>
            </a:r>
            <a:r>
              <a:rPr lang="en-US" sz="1800" dirty="0"/>
              <a:t>, and N. </a:t>
            </a:r>
            <a:r>
              <a:rPr lang="en-US" sz="1800" dirty="0" err="1"/>
              <a:t>Shantha</a:t>
            </a:r>
            <a:r>
              <a:rPr lang="en-US" sz="1800" dirty="0"/>
              <a:t> Kumar. “Detection of Runway and Obstacles using Electro-optical and Infrared Sensors before Landing”. National Aerospace Laboratory, Bangalore, India. 2014.</a:t>
            </a:r>
          </a:p>
          <a:p>
            <a:pPr lvl="0" algn="just"/>
            <a:r>
              <a:rPr lang="en-US" sz="1800" dirty="0"/>
              <a:t>Sebastian Scherer ∗, Lyle Chamberlain, </a:t>
            </a:r>
            <a:r>
              <a:rPr lang="en-US" sz="1800" dirty="0" err="1"/>
              <a:t>Sanjiv</a:t>
            </a:r>
            <a:r>
              <a:rPr lang="en-US" sz="1800" dirty="0"/>
              <a:t> Singh, “Autonomous landing at unprepared sites by a full-scale helicopter”. Robotics Institute, Carnegie Mellon University, Pittsburgh, PA, USA. 2012.</a:t>
            </a:r>
          </a:p>
          <a:p>
            <a:pPr lvl="0" algn="just"/>
            <a:r>
              <a:rPr lang="en-US" sz="1800" dirty="0"/>
              <a:t>Damien </a:t>
            </a:r>
            <a:r>
              <a:rPr lang="en-US" sz="1800" dirty="0" err="1"/>
              <a:t>Dusha</a:t>
            </a:r>
            <a:r>
              <a:rPr lang="en-US" sz="1800" dirty="0"/>
              <a:t> *, </a:t>
            </a:r>
            <a:r>
              <a:rPr lang="en-US" sz="1800" dirty="0" err="1"/>
              <a:t>Wageeh</a:t>
            </a:r>
            <a:r>
              <a:rPr lang="en-US" sz="1800" dirty="0"/>
              <a:t> Boles, Rodney Walker, “Fixed-Wing Attitude Estimation Using Computer Vision Based Horizon Detection”. Australian Research Centre for Aerospace Automation (ARCAA), Queensland University of Technology (QUT), Brisbane, Australia. 2007.</a:t>
            </a:r>
          </a:p>
          <a:p>
            <a:pPr lvl="0" algn="just"/>
            <a:r>
              <a:rPr lang="en-US" sz="1800" dirty="0" err="1"/>
              <a:t>Davide</a:t>
            </a:r>
            <a:r>
              <a:rPr lang="en-US" sz="1800" dirty="0"/>
              <a:t> </a:t>
            </a:r>
            <a:r>
              <a:rPr lang="en-US" sz="1800" dirty="0" err="1"/>
              <a:t>Falanga</a:t>
            </a:r>
            <a:r>
              <a:rPr lang="en-US" sz="1800" dirty="0"/>
              <a:t>, </a:t>
            </a:r>
            <a:r>
              <a:rPr lang="en-US" sz="1800" dirty="0" err="1"/>
              <a:t>Alessio</a:t>
            </a:r>
            <a:r>
              <a:rPr lang="en-US" sz="1800" dirty="0"/>
              <a:t> </a:t>
            </a:r>
            <a:r>
              <a:rPr lang="en-US" sz="1800" dirty="0" err="1"/>
              <a:t>Zanchettin</a:t>
            </a:r>
            <a:r>
              <a:rPr lang="en-US" sz="1800" dirty="0"/>
              <a:t>, Alessandro </a:t>
            </a:r>
            <a:r>
              <a:rPr lang="en-US" sz="1800" dirty="0" err="1"/>
              <a:t>Simovic</a:t>
            </a:r>
            <a:r>
              <a:rPr lang="en-US" sz="1800" dirty="0"/>
              <a:t>, Jeffrey </a:t>
            </a:r>
            <a:r>
              <a:rPr lang="en-US" sz="1800" dirty="0" err="1"/>
              <a:t>Delmerico</a:t>
            </a:r>
            <a:r>
              <a:rPr lang="en-US" sz="1800" dirty="0"/>
              <a:t>, and </a:t>
            </a:r>
            <a:r>
              <a:rPr lang="en-US" sz="1800" dirty="0" err="1"/>
              <a:t>Davide</a:t>
            </a:r>
            <a:r>
              <a:rPr lang="en-US" sz="1800" dirty="0"/>
              <a:t> </a:t>
            </a:r>
            <a:r>
              <a:rPr lang="en-US" sz="1800" dirty="0" err="1"/>
              <a:t>Scaramuzza</a:t>
            </a:r>
            <a:r>
              <a:rPr lang="en-US" sz="1800" dirty="0"/>
              <a:t>, “Vision-based Autonomous Quadrotor Landing on a Moving Platform”. 2017. </a:t>
            </a:r>
            <a:r>
              <a:rPr lang="fr-CA" sz="1800" dirty="0" err="1"/>
              <a:t>University</a:t>
            </a:r>
            <a:r>
              <a:rPr lang="fr-CA" sz="1800" dirty="0"/>
              <a:t> of Zurich, </a:t>
            </a:r>
            <a:r>
              <a:rPr lang="fr-CA" sz="1800" dirty="0" err="1"/>
              <a:t>Switzerland</a:t>
            </a:r>
            <a:r>
              <a:rPr lang="fr-CA" sz="1800" dirty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46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76" t="4377" b="37372"/>
          <a:stretch/>
        </p:blipFill>
        <p:spPr>
          <a:xfrm>
            <a:off x="143691" y="966652"/>
            <a:ext cx="5975169" cy="4572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674"/>
            <a:ext cx="6505303" cy="832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/>
              <a:t>Overview of Objective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1" y="-319"/>
            <a:ext cx="6073140" cy="684813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34945" y="3422073"/>
            <a:ext cx="2452255" cy="3325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5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t="19193" r="948" b="23380"/>
          <a:stretch/>
        </p:blipFill>
        <p:spPr>
          <a:xfrm>
            <a:off x="1169173" y="1828800"/>
            <a:ext cx="3259135" cy="4585063"/>
          </a:xfrm>
        </p:spPr>
      </p:pic>
      <p:sp>
        <p:nvSpPr>
          <p:cNvPr id="5" name="Rounded Rectangle 4"/>
          <p:cNvSpPr/>
          <p:nvPr/>
        </p:nvSpPr>
        <p:spPr>
          <a:xfrm>
            <a:off x="4565468" y="3357956"/>
            <a:ext cx="2873829" cy="1814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Feature Extraction</a:t>
            </a:r>
            <a:r>
              <a:rPr lang="en-US" sz="2000" dirty="0"/>
              <a:t>-</a:t>
            </a:r>
          </a:p>
          <a:p>
            <a:pPr marL="342900" indent="-342900">
              <a:buAutoNum type="arabicParenR"/>
            </a:pPr>
            <a:r>
              <a:rPr lang="en-US" sz="2000" dirty="0"/>
              <a:t>Hough Transform</a:t>
            </a:r>
          </a:p>
          <a:p>
            <a:pPr marL="342900" indent="-342900">
              <a:buAutoNum type="arabicParenR"/>
            </a:pPr>
            <a:r>
              <a:rPr lang="en-US" sz="2000" dirty="0"/>
              <a:t>Canny Edge Detection</a:t>
            </a:r>
          </a:p>
          <a:p>
            <a:pPr marL="342900" indent="-342900">
              <a:buAutoNum type="arabicParenR"/>
            </a:pPr>
            <a:r>
              <a:rPr lang="en-US" sz="2000" dirty="0" err="1"/>
              <a:t>Kalman</a:t>
            </a:r>
            <a:r>
              <a:rPr lang="en-US" sz="2000" dirty="0"/>
              <a:t> and Particle Filter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85061" y="5290457"/>
            <a:ext cx="2873829" cy="1123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u="sng" dirty="0"/>
              <a:t>Trajectory Generation and Landing</a:t>
            </a:r>
            <a:r>
              <a:rPr lang="en-US" sz="1900" dirty="0"/>
              <a:t>- Reinforcement Learning and PID Controller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7" y="4083396"/>
            <a:ext cx="3372196" cy="233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8946" r="5729" b="8783"/>
          <a:stretch/>
        </p:blipFill>
        <p:spPr>
          <a:xfrm>
            <a:off x="7576457" y="1828799"/>
            <a:ext cx="3372196" cy="221507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85061" y="1810155"/>
            <a:ext cx="2873829" cy="1423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Intelligent Detection and Tracking</a:t>
            </a:r>
            <a:r>
              <a:rPr lang="en-US" sz="2000" dirty="0"/>
              <a:t>-</a:t>
            </a:r>
          </a:p>
          <a:p>
            <a:pPr marL="342900" indent="-342900">
              <a:buAutoNum type="arabicParenR"/>
            </a:pPr>
            <a:r>
              <a:rPr lang="en-US" sz="2000" dirty="0" err="1"/>
              <a:t>OpenCV</a:t>
            </a: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 err="1"/>
              <a:t>TensorFlow</a:t>
            </a:r>
            <a:r>
              <a:rPr lang="en-US" sz="2000" dirty="0"/>
              <a:t> API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u="sng" dirty="0"/>
              <a:t>Objective</a:t>
            </a:r>
            <a:r>
              <a:rPr lang="en-US" sz="3400" b="1" dirty="0"/>
              <a:t>- Intelligent Detection of Landing site and Autonomous Navigation and Landing of a Drone on a Moving Platform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01690" y="2612570"/>
            <a:ext cx="828000" cy="28800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01690" y="4423838"/>
            <a:ext cx="828000" cy="28800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924930" y="5599737"/>
            <a:ext cx="761133" cy="30264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66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5029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Image Processing for Land-filed Detection and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86" y="2606013"/>
            <a:ext cx="8987249" cy="39174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1558"/>
              </p:ext>
            </p:extLst>
          </p:nvPr>
        </p:nvGraphicFramePr>
        <p:xfrm>
          <a:off x="2183112" y="2399009"/>
          <a:ext cx="8110423" cy="41008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1486">
                  <a:extLst>
                    <a:ext uri="{9D8B030D-6E8A-4147-A177-3AD203B41FA5}">
                      <a16:colId xmlns:a16="http://schemas.microsoft.com/office/drawing/2014/main" val="3880328741"/>
                    </a:ext>
                  </a:extLst>
                </a:gridCol>
                <a:gridCol w="4558937">
                  <a:extLst>
                    <a:ext uri="{9D8B030D-6E8A-4147-A177-3AD203B41FA5}">
                      <a16:colId xmlns:a16="http://schemas.microsoft.com/office/drawing/2014/main" val="2100120333"/>
                    </a:ext>
                  </a:extLst>
                </a:gridCol>
              </a:tblGrid>
              <a:tr h="20815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</a:t>
                      </a:r>
                      <a:r>
                        <a:rPr lang="en-US" sz="1400" dirty="0" err="1">
                          <a:effectLst/>
                        </a:rPr>
                        <a:t>rgb</a:t>
                      </a:r>
                      <a:r>
                        <a:rPr lang="en-US" sz="1400" dirty="0">
                          <a:effectLst/>
                        </a:rPr>
                        <a:t>, 'canny',0.2);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(BW, 'theta', -50:50);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(H,5,'threshold',ceil(0.7*max(H(:))));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 = T(P(:,2)); y = R(P(:,1));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plot(</a:t>
                      </a:r>
                      <a:r>
                        <a:rPr lang="en-US" sz="1400" dirty="0" err="1">
                          <a:effectLst/>
                        </a:rPr>
                        <a:t>x,y,'s','color','white</a:t>
                      </a:r>
                      <a:r>
                        <a:rPr lang="en-US" sz="1400" dirty="0">
                          <a:effectLst/>
                        </a:rPr>
                        <a:t>');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lines = </a:t>
                      </a:r>
                      <a:r>
                        <a:rPr lang="en-US" sz="1400" dirty="0" err="1">
                          <a:effectLst/>
                        </a:rPr>
                        <a:t>houghlines</a:t>
                      </a:r>
                      <a:r>
                        <a:rPr lang="en-US" sz="1400" dirty="0">
                          <a:effectLst/>
                        </a:rPr>
                        <a:t>(BW,T,R,P,'FillGap',600,'MinLength',10);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505917"/>
                  </a:ext>
                </a:extLst>
              </a:tr>
              <a:tr h="20192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</a:t>
                      </a:r>
                      <a:r>
                        <a:rPr lang="en-US" sz="1400" dirty="0" err="1">
                          <a:effectLst/>
                        </a:rPr>
                        <a:t>rgb</a:t>
                      </a:r>
                      <a:r>
                        <a:rPr lang="en-US" sz="1400" dirty="0">
                          <a:effectLst/>
                        </a:rPr>
                        <a:t>, 'canny',0.2);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(BW, 'theta', -50:50);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(H,3,'threshold',ceil(0.4*max(H(:))));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 = T(P(:,2)); y = R(P(:,1));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plot(</a:t>
                      </a:r>
                      <a:r>
                        <a:rPr lang="en-US" sz="1400" dirty="0" err="1">
                          <a:effectLst/>
                        </a:rPr>
                        <a:t>x,y,'s','color','white</a:t>
                      </a:r>
                      <a:r>
                        <a:rPr lang="en-US" sz="1400" dirty="0">
                          <a:effectLst/>
                        </a:rPr>
                        <a:t>');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lines = </a:t>
                      </a:r>
                      <a:r>
                        <a:rPr lang="en-US" sz="1400" dirty="0" err="1">
                          <a:effectLst/>
                        </a:rPr>
                        <a:t>houghlines</a:t>
                      </a:r>
                      <a:r>
                        <a:rPr lang="en-US" sz="1400" dirty="0">
                          <a:effectLst/>
                        </a:rPr>
                        <a:t>(BW,T,R,P,'FillGap',10,'MinLength',80);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843229"/>
                  </a:ext>
                </a:extLst>
              </a:tr>
            </a:tbl>
          </a:graphicData>
        </a:graphic>
      </p:graphicFrame>
      <p:pic>
        <p:nvPicPr>
          <p:cNvPr id="615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3" y="2422571"/>
            <a:ext cx="3526972" cy="210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4" y="4524773"/>
            <a:ext cx="3526972" cy="197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60593" y="1018353"/>
            <a:ext cx="863294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Canny Edge detection for lines with Hough Transform is used to detect the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Black and yellow end points of the lines can be used for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is required for different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parameters are ‘canny’, ‘theta’, </a:t>
            </a:r>
            <a:r>
              <a:rPr lang="en-US" dirty="0" err="1"/>
              <a:t>houghpeaks</a:t>
            </a:r>
            <a:r>
              <a:rPr lang="en-US" dirty="0"/>
              <a:t>, ‘</a:t>
            </a:r>
            <a:r>
              <a:rPr lang="en-US" dirty="0" err="1"/>
              <a:t>FillGap</a:t>
            </a:r>
            <a:r>
              <a:rPr lang="en-US" dirty="0"/>
              <a:t>’, ‘</a:t>
            </a:r>
            <a:r>
              <a:rPr lang="en-US" dirty="0" err="1"/>
              <a:t>MinLength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1480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3081555"/>
            <a:ext cx="10162904" cy="36282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2 -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95353"/>
              </p:ext>
            </p:extLst>
          </p:nvPr>
        </p:nvGraphicFramePr>
        <p:xfrm>
          <a:off x="1860278" y="2742288"/>
          <a:ext cx="9034146" cy="3457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74318">
                  <a:extLst>
                    <a:ext uri="{9D8B030D-6E8A-4147-A177-3AD203B41FA5}">
                      <a16:colId xmlns:a16="http://schemas.microsoft.com/office/drawing/2014/main" val="1737212009"/>
                    </a:ext>
                  </a:extLst>
                </a:gridCol>
                <a:gridCol w="5159828">
                  <a:extLst>
                    <a:ext uri="{9D8B030D-6E8A-4147-A177-3AD203B41FA5}">
                      <a16:colId xmlns:a16="http://schemas.microsoft.com/office/drawing/2014/main" val="1602937939"/>
                    </a:ext>
                  </a:extLst>
                </a:gridCol>
              </a:tblGrid>
              <a:tr h="366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Horizon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Detection view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Specifications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en-US" sz="18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3975384"/>
                  </a:ext>
                </a:extLst>
              </a:tr>
              <a:tr h="14256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 = </a:t>
                      </a:r>
                      <a:r>
                        <a:rPr lang="en-US" sz="1400" dirty="0" err="1">
                          <a:effectLst/>
                        </a:rPr>
                        <a:t>imresize</a:t>
                      </a:r>
                      <a:r>
                        <a:rPr lang="en-US" sz="1400" dirty="0">
                          <a:effectLst/>
                        </a:rPr>
                        <a:t>(A, [115 300]);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= rgb2gray(R);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edge(I, 'canny', 0.1);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 transform to find the 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 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 10, 'threshold', ceil(0.75*max(H(:))));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01872"/>
                  </a:ext>
                </a:extLst>
              </a:tr>
              <a:tr h="16650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 = </a:t>
                      </a:r>
                      <a:r>
                        <a:rPr lang="en-US" sz="1400" dirty="0" err="1">
                          <a:effectLst/>
                        </a:rPr>
                        <a:t>imresize</a:t>
                      </a:r>
                      <a:r>
                        <a:rPr lang="en-US" sz="1400" dirty="0">
                          <a:effectLst/>
                        </a:rPr>
                        <a:t>(A, [115 300]);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= rgb2gray(R);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edge(I, 'canny', 0.145);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 transform to find the 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 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 10, 'threshold', ceil(0.75*max(H(:))));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607483"/>
                  </a:ext>
                </a:extLst>
              </a:tr>
            </a:tbl>
          </a:graphicData>
        </a:graphic>
      </p:graphicFrame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80" y="3108593"/>
            <a:ext cx="3887380" cy="15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61" y="4658379"/>
            <a:ext cx="3913599" cy="1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5029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Image Processing for Horizon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0593" y="1018353"/>
            <a:ext cx="863294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Canny Edge detection for lines with Hough Transform is used to detect the Horizon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detected Horizon line (blue line), attitude parameters can be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is required for different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parameters are </a:t>
            </a:r>
            <a:r>
              <a:rPr lang="en-US" dirty="0" err="1"/>
              <a:t>imresize</a:t>
            </a:r>
            <a:r>
              <a:rPr lang="en-US" dirty="0"/>
              <a:t>(), ‘canny’, ‘theta’, </a:t>
            </a:r>
            <a:r>
              <a:rPr lang="en-US" dirty="0" err="1"/>
              <a:t>houghpeaks</a:t>
            </a:r>
            <a:r>
              <a:rPr lang="en-US" dirty="0"/>
              <a:t>(), ‘</a:t>
            </a:r>
            <a:r>
              <a:rPr lang="en-US" dirty="0" err="1"/>
              <a:t>FillGap</a:t>
            </a:r>
            <a:r>
              <a:rPr lang="en-US" dirty="0"/>
              <a:t>’, ‘</a:t>
            </a:r>
            <a:r>
              <a:rPr lang="en-US" dirty="0" err="1"/>
              <a:t>MinLength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69756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3" y="1224733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4-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6 -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17522"/>
              </p:ext>
            </p:extLst>
          </p:nvPr>
        </p:nvGraphicFramePr>
        <p:xfrm>
          <a:off x="1554482" y="1168258"/>
          <a:ext cx="9485811" cy="5023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32365">
                  <a:extLst>
                    <a:ext uri="{9D8B030D-6E8A-4147-A177-3AD203B41FA5}">
                      <a16:colId xmlns:a16="http://schemas.microsoft.com/office/drawing/2014/main" val="403824254"/>
                    </a:ext>
                  </a:extLst>
                </a:gridCol>
                <a:gridCol w="5253446">
                  <a:extLst>
                    <a:ext uri="{9D8B030D-6E8A-4147-A177-3AD203B41FA5}">
                      <a16:colId xmlns:a16="http://schemas.microsoft.com/office/drawing/2014/main" val="2001052291"/>
                    </a:ext>
                  </a:extLst>
                </a:gridCol>
              </a:tblGrid>
              <a:tr h="17055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 = </a:t>
                      </a:r>
                      <a:r>
                        <a:rPr lang="en-US" sz="1400" dirty="0" err="1">
                          <a:effectLst/>
                        </a:rPr>
                        <a:t>imresize</a:t>
                      </a:r>
                      <a:r>
                        <a:rPr lang="en-US" sz="1400" dirty="0">
                          <a:effectLst/>
                        </a:rPr>
                        <a:t>(A, [115 300]);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= rgb2gray(R);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edge(I, 'canny', 0.145);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 transform to find the 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 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 10, 'threshold', ceil(0.75*max(H(:))));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560668"/>
                  </a:ext>
                </a:extLst>
              </a:tr>
              <a:tr h="16589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 = </a:t>
                      </a:r>
                      <a:r>
                        <a:rPr lang="en-US" sz="1400" dirty="0" err="1">
                          <a:effectLst/>
                        </a:rPr>
                        <a:t>imresize</a:t>
                      </a:r>
                      <a:r>
                        <a:rPr lang="en-US" sz="1400" dirty="0">
                          <a:effectLst/>
                        </a:rPr>
                        <a:t>(A, [115 300]);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= rgb2gray(R);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edge(I, 'canny', 0.145);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 transform to find the 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 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 10, 'threshold', ceil(0.75*max(H(:))));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823477"/>
                  </a:ext>
                </a:extLst>
              </a:tr>
              <a:tr h="16589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 = </a:t>
                      </a:r>
                      <a:r>
                        <a:rPr lang="en-US" sz="1400" dirty="0" err="1">
                          <a:effectLst/>
                        </a:rPr>
                        <a:t>imresize</a:t>
                      </a:r>
                      <a:r>
                        <a:rPr lang="en-US" sz="1400" dirty="0">
                          <a:effectLst/>
                        </a:rPr>
                        <a:t>(A, [115 300]);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 = rgb2gray(R);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BW = edge(I, 'canny', 0.3);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%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 transform to find the 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[H, T, R] = </a:t>
                      </a:r>
                      <a:r>
                        <a:rPr lang="en-US" sz="1400" dirty="0" err="1">
                          <a:effectLst/>
                        </a:rPr>
                        <a:t>hough</a:t>
                      </a:r>
                      <a:r>
                        <a:rPr lang="en-US" sz="1400" dirty="0">
                          <a:effectLst/>
                        </a:rPr>
                        <a:t>(BW);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 = </a:t>
                      </a:r>
                      <a:r>
                        <a:rPr lang="en-US" sz="1400" dirty="0" err="1">
                          <a:effectLst/>
                        </a:rPr>
                        <a:t>houghpeaks</a:t>
                      </a:r>
                      <a:r>
                        <a:rPr lang="en-US" sz="1400" dirty="0">
                          <a:effectLst/>
                        </a:rPr>
                        <a:t>(H, 10, 'threshold', ceil(0.75*max(H(:))));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667712"/>
                  </a:ext>
                </a:extLst>
              </a:tr>
            </a:tbl>
          </a:graphicData>
        </a:graphic>
      </p:graphicFrame>
      <p:pic>
        <p:nvPicPr>
          <p:cNvPr id="205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48" y="1181691"/>
            <a:ext cx="4238701" cy="17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77" y="2928859"/>
            <a:ext cx="4206242" cy="16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6" y="4545225"/>
            <a:ext cx="4206240" cy="165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5029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Image Processing for Horizon Detection</a:t>
            </a:r>
          </a:p>
        </p:txBody>
      </p:sp>
    </p:spTree>
    <p:extLst>
      <p:ext uri="{BB962C8B-B14F-4D97-AF65-F5344CB8AC3E}">
        <p14:creationId xmlns:p14="http://schemas.microsoft.com/office/powerpoint/2010/main" val="148172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6834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Detection of Landing Field and Horizon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994" y="809895"/>
            <a:ext cx="5130970" cy="3748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9" y="809895"/>
            <a:ext cx="5133975" cy="3748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7333" y="4854383"/>
            <a:ext cx="1024563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Target</a:t>
            </a:r>
            <a:r>
              <a:rPr lang="en-US" sz="2000" dirty="0"/>
              <a:t> - Detect &amp; Track the Horizon and runway track field lines of the landing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blue line - Horizon &amp; the Green lines - track field 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Using the Horizon detection line and the track field lines all the features like attitude, velocity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127931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78" y="2568487"/>
            <a:ext cx="11153503" cy="3108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2-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7497"/>
              </p:ext>
            </p:extLst>
          </p:nvPr>
        </p:nvGraphicFramePr>
        <p:xfrm>
          <a:off x="1110343" y="2429694"/>
          <a:ext cx="10371907" cy="3918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5258">
                  <a:extLst>
                    <a:ext uri="{9D8B030D-6E8A-4147-A177-3AD203B41FA5}">
                      <a16:colId xmlns:a16="http://schemas.microsoft.com/office/drawing/2014/main" val="1302518078"/>
                    </a:ext>
                  </a:extLst>
                </a:gridCol>
                <a:gridCol w="2653597">
                  <a:extLst>
                    <a:ext uri="{9D8B030D-6E8A-4147-A177-3AD203B41FA5}">
                      <a16:colId xmlns:a16="http://schemas.microsoft.com/office/drawing/2014/main" val="423878589"/>
                    </a:ext>
                  </a:extLst>
                </a:gridCol>
                <a:gridCol w="5143052">
                  <a:extLst>
                    <a:ext uri="{9D8B030D-6E8A-4147-A177-3AD203B41FA5}">
                      <a16:colId xmlns:a16="http://schemas.microsoft.com/office/drawing/2014/main" val="1266657014"/>
                    </a:ext>
                  </a:extLst>
                </a:gridCol>
              </a:tblGrid>
              <a:tr h="2047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 = rgb2gray(A);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I=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imcrop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(I,[300 325 700 500]);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BW = edge(I,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'canny'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[centers, radii] =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imfindcircles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(I,[50 65],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'ObjectPolarity'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'bright'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'Sensitivity'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,0.98,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'EdgeThreshold'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880494"/>
                  </a:ext>
                </a:extLst>
              </a:tr>
              <a:tr h="1871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 = rgb2gray(A);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I=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imcrop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(I,[400 225 750 400]);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BW = edge(I,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'canny'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[centers, radii] =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imfindcircles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(I,[50 65],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'ObjectPolarity'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'bright'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'Sensitivity'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,0.98,</a:t>
                      </a:r>
                      <a:r>
                        <a:rPr lang="en-US" sz="14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'EdgeThreshold'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,0.12);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190366"/>
                  </a:ext>
                </a:extLst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10343" y="2429694"/>
            <a:ext cx="2560320" cy="199861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110343" y="4469132"/>
            <a:ext cx="2560320" cy="1857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4" r="12625" b="19239"/>
          <a:stretch/>
        </p:blipFill>
        <p:spPr>
          <a:xfrm>
            <a:off x="3670662" y="4469132"/>
            <a:ext cx="2709399" cy="1852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62" y="2447066"/>
            <a:ext cx="2709399" cy="19812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674"/>
            <a:ext cx="12192000" cy="832349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Image Processing for Land-filed detection and tracking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0343" y="811530"/>
            <a:ext cx="1037190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Canny Edge detection with Hough Transform  with a function ‘</a:t>
            </a:r>
            <a:r>
              <a:rPr lang="en-US" dirty="0" err="1"/>
              <a:t>imfindcircles</a:t>
            </a:r>
            <a:r>
              <a:rPr lang="en-US" dirty="0"/>
              <a:t>’ is used to detect the landing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this technique, the red circles are obtained which focuses about the landing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is required for different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parameters are </a:t>
            </a:r>
            <a:r>
              <a:rPr lang="en-US" dirty="0" err="1"/>
              <a:t>imcrop</a:t>
            </a:r>
            <a:r>
              <a:rPr lang="en-US" dirty="0"/>
              <a:t>(), ‘canny’, </a:t>
            </a:r>
            <a:r>
              <a:rPr lang="en-US" dirty="0" err="1"/>
              <a:t>imfindcircles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560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4"/>
            <a:ext cx="12192000" cy="832349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/>
              <a:t>Preliminary Image Processing for Land-filed detection and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54" y="1404223"/>
            <a:ext cx="10789917" cy="487900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3-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5-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064524"/>
              </p:ext>
            </p:extLst>
          </p:nvPr>
        </p:nvGraphicFramePr>
        <p:xfrm>
          <a:off x="1446410" y="1061446"/>
          <a:ext cx="9905210" cy="5295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9381">
                  <a:extLst>
                    <a:ext uri="{9D8B030D-6E8A-4147-A177-3AD203B41FA5}">
                      <a16:colId xmlns:a16="http://schemas.microsoft.com/office/drawing/2014/main" val="1302518078"/>
                    </a:ext>
                  </a:extLst>
                </a:gridCol>
                <a:gridCol w="2403568">
                  <a:extLst>
                    <a:ext uri="{9D8B030D-6E8A-4147-A177-3AD203B41FA5}">
                      <a16:colId xmlns:a16="http://schemas.microsoft.com/office/drawing/2014/main" val="423878589"/>
                    </a:ext>
                  </a:extLst>
                </a:gridCol>
                <a:gridCol w="5042261">
                  <a:extLst>
                    <a:ext uri="{9D8B030D-6E8A-4147-A177-3AD203B41FA5}">
                      <a16:colId xmlns:a16="http://schemas.microsoft.com/office/drawing/2014/main" val="1266657014"/>
                    </a:ext>
                  </a:extLst>
                </a:gridCol>
              </a:tblGrid>
              <a:tr h="3836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Detection View</a:t>
                      </a: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Specifications of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Matlab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84694"/>
                  </a:ext>
                </a:extLst>
              </a:tr>
              <a:tr h="17161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 = rgb2gray(A);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I=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imcrop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(I,[430 275 435 280]);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BW = edge(I,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'canny'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[centers, radii] =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imfindcircles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(I,[100 125],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'ObjectPolarity'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'bright'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'Sensitivity'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,0.98,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'EdgeThreshold'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880494"/>
                  </a:ext>
                </a:extLst>
              </a:tr>
              <a:tr h="16328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 = rgb2gray(A);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I=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imcrop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(I,[300 150 700 500]);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BW = edge(I,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'canny'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[centers, radii] =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imfindcircles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(I,[50 60],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'ObjectPolarity'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'bright'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'Sensitivity'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,0.98,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'EdgeThreshold'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190366"/>
                  </a:ext>
                </a:extLst>
              </a:tr>
              <a:tr h="14318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 = rgb2gray(A);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I=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imcrop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(I,[300 150 700 500]);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BW = edge(I,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'canny'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[centers, radii] =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imfindcircles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(I,[100 130],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'ObjectPolarity'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'bright'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'Sensitivity'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,0.98,</a:t>
                      </a:r>
                      <a:r>
                        <a:rPr lang="en-US" sz="1200" dirty="0">
                          <a:solidFill>
                            <a:srgbClr val="A020F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'EdgeThreshold'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,0.1);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289151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46408" y="1426872"/>
            <a:ext cx="2511403" cy="155546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46408" y="2982334"/>
            <a:ext cx="2511403" cy="168727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446408" y="4691553"/>
            <a:ext cx="2511402" cy="1699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12" y="1447597"/>
            <a:ext cx="2344745" cy="1563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12" y="2997280"/>
            <a:ext cx="2344745" cy="1672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11" y="4669611"/>
            <a:ext cx="2344746" cy="16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4691</TotalTime>
  <Words>1748</Words>
  <Application>Microsoft Office PowerPoint</Application>
  <PresentationFormat>Widescreen</PresentationFormat>
  <Paragraphs>192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Development of an Algorithm for Autonomous landing of a UAV on a Moving Platform</vt:lpstr>
      <vt:lpstr>PowerPoint Presentation</vt:lpstr>
      <vt:lpstr>Objective- Intelligent Detection of Landing site and Autonomous Navigation and Landing of a Drone on a Moving Platform</vt:lpstr>
      <vt:lpstr>Preliminary Image Processing for Land-filed Detection and Tracking</vt:lpstr>
      <vt:lpstr>Preliminary Image Processing for Horizon Detection</vt:lpstr>
      <vt:lpstr>Preliminary Image Processing for Horizon Detection</vt:lpstr>
      <vt:lpstr>Detection of Landing Field and Horizon</vt:lpstr>
      <vt:lpstr>Preliminary Image Processing for Land-filed detection and tracking</vt:lpstr>
      <vt:lpstr>Preliminary Image Processing for Land-filed detection and tracking</vt:lpstr>
      <vt:lpstr>Circular Ellipsoid Detection and Tracking</vt:lpstr>
      <vt:lpstr>Detection of Heli-Deck on a Ship</vt:lpstr>
      <vt:lpstr>Preliminary Video processing for Landfiled detection and tracking</vt:lpstr>
      <vt:lpstr>Preliminary Intelligent Object detection using Tensorflow</vt:lpstr>
      <vt:lpstr>PowerPoint Presentation</vt:lpstr>
      <vt:lpstr>Future Works</vt:lpstr>
      <vt:lpstr>References</vt:lpstr>
    </vt:vector>
  </TitlesOfParts>
  <Company>ETS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Landing on-board Marine Platform</dc:title>
  <dc:creator>Hamza</dc:creator>
  <cp:lastModifiedBy>lokesh bansal</cp:lastModifiedBy>
  <cp:revision>128</cp:revision>
  <dcterms:created xsi:type="dcterms:W3CDTF">2019-08-14T19:43:59Z</dcterms:created>
  <dcterms:modified xsi:type="dcterms:W3CDTF">2021-12-16T19:33:24Z</dcterms:modified>
</cp:coreProperties>
</file>